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0" r:id="rId5"/>
    <p:sldId id="261"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F97D711B-803D-4785-AE97-3BF6F8288995}" type="datetimeFigureOut">
              <a:rPr lang="es-ES" smtClean="0"/>
              <a:t>05/05/2021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2226681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97D711B-803D-4785-AE97-3BF6F8288995}" type="datetimeFigureOut">
              <a:rPr lang="es-ES" smtClean="0"/>
              <a:t>05/05/2021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70520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97D711B-803D-4785-AE97-3BF6F8288995}" type="datetimeFigureOut">
              <a:rPr lang="es-ES" smtClean="0"/>
              <a:t>05/05/2021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2055312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s-ES"/>
              <a:t>Haga clic para modificar el estilo de título del patrón</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97D711B-803D-4785-AE97-3BF6F8288995}" type="datetimeFigureOut">
              <a:rPr lang="es-ES" smtClean="0"/>
              <a:t>05/05/2021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64245-942F-4BD9-990A-9D021673B314}" type="slidenum">
              <a:rPr lang="es-ES" smtClean="0"/>
              <a:t>‹Nº›</a:t>
            </a:fld>
            <a:endParaRPr lang="es-ES"/>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109270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s-ES"/>
              <a:t>Haga clic para modificar el estilo de título del patrón</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97D711B-803D-4785-AE97-3BF6F8288995}" type="datetimeFigureOut">
              <a:rPr lang="es-ES" smtClean="0"/>
              <a:t>05/05/2021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32966182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s-ES"/>
              <a:t>Haga clic para modificar el estilo de título del patrón</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F97D711B-803D-4785-AE97-3BF6F8288995}" type="datetimeFigureOut">
              <a:rPr lang="es-ES" smtClean="0"/>
              <a:t>05/05/2021</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19267815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s-ES"/>
              <a:t>Haga clic para modificar el estilo de título del patrón</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3" name="Date Placeholder 2"/>
          <p:cNvSpPr>
            <a:spLocks noGrp="1"/>
          </p:cNvSpPr>
          <p:nvPr>
            <p:ph type="dt" sz="half" idx="10"/>
          </p:nvPr>
        </p:nvSpPr>
        <p:spPr/>
        <p:txBody>
          <a:bodyPr/>
          <a:lstStyle/>
          <a:p>
            <a:fld id="{F97D711B-803D-4785-AE97-3BF6F8288995}" type="datetimeFigureOut">
              <a:rPr lang="es-ES" smtClean="0"/>
              <a:t>05/05/2021</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14448229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97D711B-803D-4785-AE97-3BF6F8288995}" type="datetimeFigureOut">
              <a:rPr lang="es-ES" smtClean="0"/>
              <a:t>05/05/2021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1999198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97D711B-803D-4785-AE97-3BF6F8288995}" type="datetimeFigureOut">
              <a:rPr lang="es-ES" smtClean="0"/>
              <a:t>05/05/2021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3816394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97D711B-803D-4785-AE97-3BF6F8288995}" type="datetimeFigureOut">
              <a:rPr lang="es-ES" smtClean="0"/>
              <a:t>05/05/2021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1484665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97D711B-803D-4785-AE97-3BF6F8288995}" type="datetimeFigureOut">
              <a:rPr lang="es-ES" smtClean="0"/>
              <a:t>05/05/2021</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1775800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97D711B-803D-4785-AE97-3BF6F8288995}" type="datetimeFigureOut">
              <a:rPr lang="es-ES" smtClean="0"/>
              <a:t>05/05/2021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26434046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97D711B-803D-4785-AE97-3BF6F8288995}" type="datetimeFigureOut">
              <a:rPr lang="es-ES" smtClean="0"/>
              <a:t>05/05/2021</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2920799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97D711B-803D-4785-AE97-3BF6F8288995}" type="datetimeFigureOut">
              <a:rPr lang="es-ES" smtClean="0"/>
              <a:t>05/05/2021</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3255759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7D711B-803D-4785-AE97-3BF6F8288995}" type="datetimeFigureOut">
              <a:rPr lang="es-ES" smtClean="0"/>
              <a:t>05/05/2021</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1270582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97D711B-803D-4785-AE97-3BF6F8288995}" type="datetimeFigureOut">
              <a:rPr lang="es-ES" smtClean="0"/>
              <a:t>05/05/2021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37336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97D711B-803D-4785-AE97-3BF6F8288995}" type="datetimeFigureOut">
              <a:rPr lang="es-ES" smtClean="0"/>
              <a:t>05/05/2021</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BCB64245-942F-4BD9-990A-9D021673B314}" type="slidenum">
              <a:rPr lang="es-ES" smtClean="0"/>
              <a:t>‹Nº›</a:t>
            </a:fld>
            <a:endParaRPr lang="es-ES"/>
          </a:p>
        </p:txBody>
      </p:sp>
    </p:spTree>
    <p:extLst>
      <p:ext uri="{BB962C8B-B14F-4D97-AF65-F5344CB8AC3E}">
        <p14:creationId xmlns:p14="http://schemas.microsoft.com/office/powerpoint/2010/main" val="3222035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F97D711B-803D-4785-AE97-3BF6F8288995}" type="datetimeFigureOut">
              <a:rPr lang="es-ES" smtClean="0"/>
              <a:t>05/05/2021</a:t>
            </a:fld>
            <a:endParaRPr lang="es-ES"/>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es-E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BCB64245-942F-4BD9-990A-9D021673B314}" type="slidenum">
              <a:rPr lang="es-ES" smtClean="0"/>
              <a:t>‹Nº›</a:t>
            </a:fld>
            <a:endParaRPr lang="es-ES"/>
          </a:p>
        </p:txBody>
      </p:sp>
    </p:spTree>
    <p:extLst>
      <p:ext uri="{BB962C8B-B14F-4D97-AF65-F5344CB8AC3E}">
        <p14:creationId xmlns:p14="http://schemas.microsoft.com/office/powerpoint/2010/main" val="161118560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A03275-E12C-44D2-8DFE-49ABCCB21795}"/>
              </a:ext>
            </a:extLst>
          </p:cNvPr>
          <p:cNvSpPr>
            <a:spLocks noGrp="1"/>
          </p:cNvSpPr>
          <p:nvPr>
            <p:ph type="ctrTitle"/>
          </p:nvPr>
        </p:nvSpPr>
        <p:spPr/>
        <p:txBody>
          <a:bodyPr/>
          <a:lstStyle/>
          <a:p>
            <a:r>
              <a:rPr lang="es-ES" dirty="0"/>
              <a:t>NAT y VPN</a:t>
            </a:r>
          </a:p>
        </p:txBody>
      </p:sp>
      <p:sp>
        <p:nvSpPr>
          <p:cNvPr id="3" name="Subtítulo 2">
            <a:extLst>
              <a:ext uri="{FF2B5EF4-FFF2-40B4-BE49-F238E27FC236}">
                <a16:creationId xmlns:a16="http://schemas.microsoft.com/office/drawing/2014/main" id="{5246475A-21F4-4DD9-BD5D-01D3F68B1279}"/>
              </a:ext>
            </a:extLst>
          </p:cNvPr>
          <p:cNvSpPr>
            <a:spLocks noGrp="1"/>
          </p:cNvSpPr>
          <p:nvPr>
            <p:ph type="subTitle" idx="1"/>
          </p:nvPr>
        </p:nvSpPr>
        <p:spPr/>
        <p:txBody>
          <a:bodyPr/>
          <a:lstStyle/>
          <a:p>
            <a:r>
              <a:rPr lang="es-ES" dirty="0"/>
              <a:t>Daniel Sánchez </a:t>
            </a:r>
            <a:r>
              <a:rPr lang="es-ES" dirty="0" err="1"/>
              <a:t>Sánchez</a:t>
            </a:r>
            <a:endParaRPr lang="es-ES" dirty="0"/>
          </a:p>
        </p:txBody>
      </p:sp>
    </p:spTree>
    <p:extLst>
      <p:ext uri="{BB962C8B-B14F-4D97-AF65-F5344CB8AC3E}">
        <p14:creationId xmlns:p14="http://schemas.microsoft.com/office/powerpoint/2010/main" val="1979170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0E8A59-5116-4FE7-B41F-8A5B8CE6FADA}"/>
              </a:ext>
            </a:extLst>
          </p:cNvPr>
          <p:cNvSpPr>
            <a:spLocks noGrp="1"/>
          </p:cNvSpPr>
          <p:nvPr>
            <p:ph type="title"/>
          </p:nvPr>
        </p:nvSpPr>
        <p:spPr/>
        <p:txBody>
          <a:bodyPr/>
          <a:lstStyle/>
          <a:p>
            <a:r>
              <a:rPr lang="es-ES" dirty="0"/>
              <a:t>NAT</a:t>
            </a:r>
          </a:p>
        </p:txBody>
      </p:sp>
      <p:sp>
        <p:nvSpPr>
          <p:cNvPr id="3" name="Marcador de contenido 2">
            <a:extLst>
              <a:ext uri="{FF2B5EF4-FFF2-40B4-BE49-F238E27FC236}">
                <a16:creationId xmlns:a16="http://schemas.microsoft.com/office/drawing/2014/main" id="{D67DFFF7-DA2B-4748-8B09-BF0A9F9B8DE4}"/>
              </a:ext>
            </a:extLst>
          </p:cNvPr>
          <p:cNvSpPr>
            <a:spLocks noGrp="1"/>
          </p:cNvSpPr>
          <p:nvPr>
            <p:ph idx="1"/>
          </p:nvPr>
        </p:nvSpPr>
        <p:spPr/>
        <p:txBody>
          <a:bodyPr/>
          <a:lstStyle/>
          <a:p>
            <a:pPr>
              <a:lnSpc>
                <a:spcPct val="107000"/>
              </a:lnSpc>
              <a:spcAft>
                <a:spcPts val="800"/>
              </a:spcAft>
            </a:pP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NAT oculta todas las direcciones IP privadas detrás de una sola dirección IP publica, el </a:t>
            </a:r>
            <a:r>
              <a:rPr lang="es-ES" sz="1800" dirty="0" err="1">
                <a:effectLst/>
                <a:latin typeface="Calibri" panose="020F0502020204030204" pitchFamily="34" charset="0"/>
                <a:ea typeface="Calibri" panose="020F0502020204030204" pitchFamily="34" charset="0"/>
                <a:cs typeface="Times New Roman" panose="02020603050405020304" pitchFamily="18" charset="0"/>
              </a:rPr>
              <a:t>router</a:t>
            </a:r>
            <a:r>
              <a:rPr lang="es-ES" sz="1800" dirty="0">
                <a:effectLst/>
                <a:latin typeface="Calibri" panose="020F0502020204030204" pitchFamily="34" charset="0"/>
                <a:ea typeface="Calibri" panose="020F0502020204030204" pitchFamily="34" charset="0"/>
                <a:cs typeface="Times New Roman" panose="02020603050405020304" pitchFamily="18" charset="0"/>
              </a:rPr>
              <a:t> se encarga de conectar nuestra red interna a la red externa.</a:t>
            </a: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IPv4 usa NAT pero IPV6 no lo necesita ya que implementa características de seguridad de forma nativa por lo que no es necesario NAT para cifrar la comunicación.</a:t>
            </a: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IPv4 soporta 4 294 967 296 hosts cadena de 32 bits</a:t>
            </a: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IPV6 soporta 340.282.366.920.938.463.463.374.607.431.768.211.456 host, cadena de 128 bits</a:t>
            </a:r>
          </a:p>
          <a:p>
            <a:endParaRPr lang="es-ES" dirty="0"/>
          </a:p>
        </p:txBody>
      </p:sp>
    </p:spTree>
    <p:extLst>
      <p:ext uri="{BB962C8B-B14F-4D97-AF65-F5344CB8AC3E}">
        <p14:creationId xmlns:p14="http://schemas.microsoft.com/office/powerpoint/2010/main" val="17375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629CB44-703F-427B-AAD3-8CCCBAFD46D9}"/>
              </a:ext>
            </a:extLst>
          </p:cNvPr>
          <p:cNvSpPr>
            <a:spLocks noGrp="1"/>
          </p:cNvSpPr>
          <p:nvPr>
            <p:ph type="title"/>
          </p:nvPr>
        </p:nvSpPr>
        <p:spPr/>
        <p:txBody>
          <a:bodyPr/>
          <a:lstStyle/>
          <a:p>
            <a:r>
              <a:rPr lang="es-ES" dirty="0"/>
              <a:t>Tipos de NAT</a:t>
            </a:r>
          </a:p>
        </p:txBody>
      </p:sp>
      <p:sp>
        <p:nvSpPr>
          <p:cNvPr id="3" name="Marcador de texto 2">
            <a:extLst>
              <a:ext uri="{FF2B5EF4-FFF2-40B4-BE49-F238E27FC236}">
                <a16:creationId xmlns:a16="http://schemas.microsoft.com/office/drawing/2014/main" id="{B233931B-A759-44F7-980A-EB558F4796B8}"/>
              </a:ext>
            </a:extLst>
          </p:cNvPr>
          <p:cNvSpPr>
            <a:spLocks noGrp="1"/>
          </p:cNvSpPr>
          <p:nvPr>
            <p:ph type="body" idx="1"/>
          </p:nvPr>
        </p:nvSpPr>
        <p:spPr/>
        <p:txBody>
          <a:bodyPr/>
          <a:lstStyle/>
          <a:p>
            <a:r>
              <a:rPr lang="es-ES" dirty="0"/>
              <a:t>NAT </a:t>
            </a:r>
            <a:r>
              <a:rPr lang="es-ES" dirty="0" err="1"/>
              <a:t>Estatica</a:t>
            </a:r>
            <a:endParaRPr lang="es-ES" dirty="0"/>
          </a:p>
        </p:txBody>
      </p:sp>
      <p:sp>
        <p:nvSpPr>
          <p:cNvPr id="4" name="Marcador de texto 3">
            <a:extLst>
              <a:ext uri="{FF2B5EF4-FFF2-40B4-BE49-F238E27FC236}">
                <a16:creationId xmlns:a16="http://schemas.microsoft.com/office/drawing/2014/main" id="{0CF862F5-F998-42C1-984E-37550DA3640D}"/>
              </a:ext>
            </a:extLst>
          </p:cNvPr>
          <p:cNvSpPr>
            <a:spLocks noGrp="1"/>
          </p:cNvSpPr>
          <p:nvPr>
            <p:ph type="body" sz="half" idx="15"/>
          </p:nvPr>
        </p:nvSpPr>
        <p:spPr/>
        <p:txBody>
          <a:bodyPr/>
          <a:lstStyle/>
          <a:p>
            <a:pPr marL="285750" indent="-285750" algn="just">
              <a:buFont typeface="Arial" panose="020B0604020202020204" pitchFamily="34" charset="0"/>
              <a:buChar char="•"/>
            </a:pPr>
            <a:r>
              <a:rPr lang="es-ES" sz="1800" dirty="0">
                <a:effectLst/>
                <a:latin typeface="Calibri" panose="020F0502020204030204" pitchFamily="34" charset="0"/>
                <a:ea typeface="Calibri" panose="020F0502020204030204" pitchFamily="34" charset="0"/>
                <a:cs typeface="Times New Roman" panose="02020603050405020304" pitchFamily="18" charset="0"/>
              </a:rPr>
              <a:t>La dirección IP privada siempre se traduce a una misma dirección pública.</a:t>
            </a:r>
          </a:p>
          <a:p>
            <a:pPr marL="285750" indent="-285750" algn="just">
              <a:buFont typeface="Arial" panose="020B0604020202020204" pitchFamily="34" charset="0"/>
              <a:buChar char="•"/>
            </a:pPr>
            <a:r>
              <a:rPr lang="es-ES" sz="1800" dirty="0">
                <a:effectLst/>
                <a:latin typeface="Calibri" panose="020F0502020204030204" pitchFamily="34" charset="0"/>
                <a:ea typeface="Calibri" panose="020F0502020204030204" pitchFamily="34" charset="0"/>
                <a:cs typeface="Times New Roman" panose="02020603050405020304" pitchFamily="18" charset="0"/>
              </a:rPr>
              <a:t>Es visible para el resto del mundo. </a:t>
            </a:r>
          </a:p>
          <a:p>
            <a:pPr marL="285750" indent="-285750" algn="just">
              <a:buFont typeface="Arial" panose="020B0604020202020204" pitchFamily="34" charset="0"/>
              <a:buChar char="•"/>
            </a:pPr>
            <a:r>
              <a:rPr lang="es-ES" sz="1800" dirty="0">
                <a:effectLst/>
                <a:latin typeface="Calibri" panose="020F0502020204030204" pitchFamily="34" charset="0"/>
                <a:ea typeface="Calibri" panose="020F0502020204030204" pitchFamily="34" charset="0"/>
                <a:cs typeface="Times New Roman" panose="02020603050405020304" pitchFamily="18" charset="0"/>
              </a:rPr>
              <a:t>Útil en los servidores y dispositivos que deben ser visibles en la red global</a:t>
            </a:r>
            <a:endParaRPr lang="es-ES" dirty="0"/>
          </a:p>
        </p:txBody>
      </p:sp>
      <p:sp>
        <p:nvSpPr>
          <p:cNvPr id="5" name="Marcador de texto 4">
            <a:extLst>
              <a:ext uri="{FF2B5EF4-FFF2-40B4-BE49-F238E27FC236}">
                <a16:creationId xmlns:a16="http://schemas.microsoft.com/office/drawing/2014/main" id="{292D6C22-4DE6-4EC8-9DCE-D2431167358A}"/>
              </a:ext>
            </a:extLst>
          </p:cNvPr>
          <p:cNvSpPr>
            <a:spLocks noGrp="1"/>
          </p:cNvSpPr>
          <p:nvPr>
            <p:ph type="body" sz="quarter" idx="3"/>
          </p:nvPr>
        </p:nvSpPr>
        <p:spPr/>
        <p:txBody>
          <a:bodyPr/>
          <a:lstStyle/>
          <a:p>
            <a:r>
              <a:rPr lang="es-ES" dirty="0"/>
              <a:t>NAT Dinámica</a:t>
            </a:r>
          </a:p>
        </p:txBody>
      </p:sp>
      <p:sp>
        <p:nvSpPr>
          <p:cNvPr id="6" name="Marcador de texto 5">
            <a:extLst>
              <a:ext uri="{FF2B5EF4-FFF2-40B4-BE49-F238E27FC236}">
                <a16:creationId xmlns:a16="http://schemas.microsoft.com/office/drawing/2014/main" id="{D969E993-130A-4199-B8BF-D8DDA1BB9773}"/>
              </a:ext>
            </a:extLst>
          </p:cNvPr>
          <p:cNvSpPr>
            <a:spLocks noGrp="1"/>
          </p:cNvSpPr>
          <p:nvPr>
            <p:ph type="body" sz="half" idx="16"/>
          </p:nvPr>
        </p:nvSpPr>
        <p:spPr/>
        <p:txBody>
          <a:bodyPr/>
          <a:lstStyle/>
          <a:p>
            <a:pPr marL="285750" indent="-285750" algn="just">
              <a:buFont typeface="Arial" panose="020B0604020202020204" pitchFamily="34" charset="0"/>
              <a:buChar char="•"/>
            </a:pPr>
            <a:r>
              <a:rPr lang="es-ES" sz="1800" dirty="0">
                <a:effectLst/>
                <a:latin typeface="Calibri" panose="020F0502020204030204" pitchFamily="34" charset="0"/>
                <a:ea typeface="Calibri" panose="020F0502020204030204" pitchFamily="34" charset="0"/>
                <a:cs typeface="Times New Roman" panose="02020603050405020304" pitchFamily="18" charset="0"/>
              </a:rPr>
              <a:t>En este caso la dirección IP privada se traduce a una IP pública de una lista que tenga el </a:t>
            </a:r>
            <a:r>
              <a:rPr lang="es-ES" sz="1800" dirty="0" err="1">
                <a:effectLst/>
                <a:latin typeface="Calibri" panose="020F0502020204030204" pitchFamily="34" charset="0"/>
                <a:ea typeface="Calibri" panose="020F0502020204030204" pitchFamily="34" charset="0"/>
                <a:cs typeface="Times New Roman" panose="02020603050405020304" pitchFamily="18" charset="0"/>
              </a:rPr>
              <a:t>router</a:t>
            </a:r>
            <a:r>
              <a:rPr lang="es-ES" sz="1800" dirty="0">
                <a:effectLst/>
                <a:latin typeface="Calibri" panose="020F0502020204030204" pitchFamily="34" charset="0"/>
                <a:ea typeface="Calibri" panose="020F0502020204030204" pitchFamily="34" charset="0"/>
                <a:cs typeface="Times New Roman" panose="02020603050405020304" pitchFamily="18" charset="0"/>
              </a:rPr>
              <a:t>. </a:t>
            </a:r>
          </a:p>
          <a:p>
            <a:pPr marL="285750" indent="-285750" algn="just">
              <a:buFont typeface="Arial" panose="020B0604020202020204" pitchFamily="34" charset="0"/>
              <a:buChar char="•"/>
            </a:pPr>
            <a:r>
              <a:rPr lang="es-ES" sz="1800" dirty="0">
                <a:effectLst/>
                <a:latin typeface="Calibri" panose="020F0502020204030204" pitchFamily="34" charset="0"/>
                <a:ea typeface="Calibri" panose="020F0502020204030204" pitchFamily="34" charset="0"/>
                <a:cs typeface="Times New Roman" panose="02020603050405020304" pitchFamily="18" charset="0"/>
              </a:rPr>
              <a:t>De esta forma cuando una determinada IP privada quiere acceder al exterior, el </a:t>
            </a:r>
            <a:r>
              <a:rPr lang="es-ES" sz="1800" dirty="0" err="1">
                <a:effectLst/>
                <a:latin typeface="Calibri" panose="020F0502020204030204" pitchFamily="34" charset="0"/>
                <a:ea typeface="Calibri" panose="020F0502020204030204" pitchFamily="34" charset="0"/>
                <a:cs typeface="Times New Roman" panose="02020603050405020304" pitchFamily="18" charset="0"/>
              </a:rPr>
              <a:t>router</a:t>
            </a:r>
            <a:r>
              <a:rPr lang="es-ES" sz="1800" dirty="0">
                <a:effectLst/>
                <a:latin typeface="Calibri" panose="020F0502020204030204" pitchFamily="34" charset="0"/>
                <a:ea typeface="Calibri" panose="020F0502020204030204" pitchFamily="34" charset="0"/>
                <a:cs typeface="Times New Roman" panose="02020603050405020304" pitchFamily="18" charset="0"/>
              </a:rPr>
              <a:t> comprueba en su lista propia cuál es la IP pública que está libre para asignársela.</a:t>
            </a:r>
          </a:p>
          <a:p>
            <a:pPr marL="285750" indent="-285750">
              <a:buFont typeface="Arial" panose="020B0604020202020204" pitchFamily="34" charset="0"/>
              <a:buChar char="•"/>
            </a:pPr>
            <a:endParaRPr lang="es-ES" dirty="0"/>
          </a:p>
        </p:txBody>
      </p:sp>
      <p:sp>
        <p:nvSpPr>
          <p:cNvPr id="7" name="Marcador de texto 6">
            <a:extLst>
              <a:ext uri="{FF2B5EF4-FFF2-40B4-BE49-F238E27FC236}">
                <a16:creationId xmlns:a16="http://schemas.microsoft.com/office/drawing/2014/main" id="{59A87639-A8B8-4025-96B7-6E02C872F271}"/>
              </a:ext>
            </a:extLst>
          </p:cNvPr>
          <p:cNvSpPr>
            <a:spLocks noGrp="1"/>
          </p:cNvSpPr>
          <p:nvPr>
            <p:ph type="body" sz="quarter" idx="13"/>
          </p:nvPr>
        </p:nvSpPr>
        <p:spPr/>
        <p:txBody>
          <a:bodyPr/>
          <a:lstStyle/>
          <a:p>
            <a:r>
              <a:rPr lang="es-ES" dirty="0"/>
              <a:t>NAT de Sobrecarga</a:t>
            </a:r>
          </a:p>
        </p:txBody>
      </p:sp>
      <p:sp>
        <p:nvSpPr>
          <p:cNvPr id="8" name="Marcador de texto 7">
            <a:extLst>
              <a:ext uri="{FF2B5EF4-FFF2-40B4-BE49-F238E27FC236}">
                <a16:creationId xmlns:a16="http://schemas.microsoft.com/office/drawing/2014/main" id="{A4A858FB-4793-4738-8627-9615A8AE9D4C}"/>
              </a:ext>
            </a:extLst>
          </p:cNvPr>
          <p:cNvSpPr>
            <a:spLocks noGrp="1"/>
          </p:cNvSpPr>
          <p:nvPr>
            <p:ph type="body" sz="half" idx="17"/>
          </p:nvPr>
        </p:nvSpPr>
        <p:spPr/>
        <p:txBody>
          <a:bodyPr>
            <a:normAutofit/>
          </a:bodyPr>
          <a:lstStyle/>
          <a:p>
            <a:pPr marL="285750" indent="-285750" algn="just">
              <a:buFont typeface="Arial" panose="020B0604020202020204" pitchFamily="34" charset="0"/>
              <a:buChar char="•"/>
            </a:pPr>
            <a:r>
              <a:rPr lang="es-ES" sz="1800" dirty="0">
                <a:effectLst/>
                <a:latin typeface="Calibri" panose="020F0502020204030204" pitchFamily="34" charset="0"/>
                <a:ea typeface="Calibri" panose="020F0502020204030204" pitchFamily="34" charset="0"/>
                <a:cs typeface="Times New Roman" panose="02020603050405020304" pitchFamily="18" charset="0"/>
              </a:rPr>
              <a:t>Es el modo NAT que usa nuestro </a:t>
            </a:r>
            <a:r>
              <a:rPr lang="es-ES" sz="1800" dirty="0" err="1">
                <a:effectLst/>
                <a:latin typeface="Calibri" panose="020F0502020204030204" pitchFamily="34" charset="0"/>
                <a:ea typeface="Calibri" panose="020F0502020204030204" pitchFamily="34" charset="0"/>
                <a:cs typeface="Times New Roman" panose="02020603050405020304" pitchFamily="18" charset="0"/>
              </a:rPr>
              <a:t>router</a:t>
            </a:r>
            <a:r>
              <a:rPr lang="es-ES" sz="1800" dirty="0">
                <a:effectLst/>
                <a:latin typeface="Calibri" panose="020F0502020204030204" pitchFamily="34" charset="0"/>
                <a:ea typeface="Calibri" panose="020F0502020204030204" pitchFamily="34" charset="0"/>
                <a:cs typeface="Times New Roman" panose="02020603050405020304" pitchFamily="18" charset="0"/>
              </a:rPr>
              <a:t> de casa, solo tiene asignada una dirección pública a la vez, puede ser dinámica. </a:t>
            </a:r>
          </a:p>
          <a:p>
            <a:pPr marL="285750" indent="-285750" algn="just">
              <a:buFont typeface="Arial" panose="020B0604020202020204" pitchFamily="34" charset="0"/>
              <a:buChar char="•"/>
            </a:pPr>
            <a:r>
              <a:rPr lang="es-ES" sz="1800" dirty="0">
                <a:effectLst/>
                <a:latin typeface="Calibri" panose="020F0502020204030204" pitchFamily="34" charset="0"/>
                <a:ea typeface="Calibri" panose="020F0502020204030204" pitchFamily="34" charset="0"/>
                <a:cs typeface="Times New Roman" panose="02020603050405020304" pitchFamily="18" charset="0"/>
              </a:rPr>
              <a:t>se usa multiplexado para establecer varias conexiones de forma simultanea y dar servicio a varios clientes a la vez</a:t>
            </a:r>
          </a:p>
          <a:p>
            <a:pPr marL="285750" indent="-285750">
              <a:buFont typeface="Arial" panose="020B0604020202020204" pitchFamily="34" charset="0"/>
              <a:buChar char="•"/>
            </a:pPr>
            <a:endParaRPr lang="es-ES" dirty="0"/>
          </a:p>
        </p:txBody>
      </p:sp>
    </p:spTree>
    <p:extLst>
      <p:ext uri="{BB962C8B-B14F-4D97-AF65-F5344CB8AC3E}">
        <p14:creationId xmlns:p14="http://schemas.microsoft.com/office/powerpoint/2010/main" val="2275556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EA46FEA-F576-427E-B0D9-0D0B9997BC01}"/>
              </a:ext>
            </a:extLst>
          </p:cNvPr>
          <p:cNvSpPr>
            <a:spLocks noGrp="1"/>
          </p:cNvSpPr>
          <p:nvPr>
            <p:ph type="title"/>
          </p:nvPr>
        </p:nvSpPr>
        <p:spPr/>
        <p:txBody>
          <a:bodyPr/>
          <a:lstStyle/>
          <a:p>
            <a:r>
              <a:rPr lang="es-ES" dirty="0"/>
              <a:t>Ventajas y desventajas </a:t>
            </a:r>
          </a:p>
        </p:txBody>
      </p:sp>
      <p:sp>
        <p:nvSpPr>
          <p:cNvPr id="3" name="Marcador de contenido 2">
            <a:extLst>
              <a:ext uri="{FF2B5EF4-FFF2-40B4-BE49-F238E27FC236}">
                <a16:creationId xmlns:a16="http://schemas.microsoft.com/office/drawing/2014/main" id="{8F516147-110B-4AF0-9081-7F2C770380FC}"/>
              </a:ext>
            </a:extLst>
          </p:cNvPr>
          <p:cNvSpPr>
            <a:spLocks noGrp="1"/>
          </p:cNvSpPr>
          <p:nvPr>
            <p:ph sz="half" idx="1"/>
          </p:nvPr>
        </p:nvSpPr>
        <p:spPr/>
        <p:txBody>
          <a:bodyPr/>
          <a:lstStyle/>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Funciona con casi todos los protocolos ejemplo TCP y UDP</a:t>
            </a: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los hosts de una red interna no serán visibles desde el exterior</a:t>
            </a: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requiere una mínima modificación de los elementos de la trama en configuraciones simples</a:t>
            </a: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Viabilidad para hacerlo incluso de forma virtual </a:t>
            </a:r>
          </a:p>
          <a:p>
            <a:endParaRPr lang="es-ES" dirty="0"/>
          </a:p>
        </p:txBody>
      </p:sp>
      <p:sp>
        <p:nvSpPr>
          <p:cNvPr id="4" name="Marcador de contenido 3">
            <a:extLst>
              <a:ext uri="{FF2B5EF4-FFF2-40B4-BE49-F238E27FC236}">
                <a16:creationId xmlns:a16="http://schemas.microsoft.com/office/drawing/2014/main" id="{5A0D2BAC-27C1-4319-995F-88E7F9C7C9D4}"/>
              </a:ext>
            </a:extLst>
          </p:cNvPr>
          <p:cNvSpPr>
            <a:spLocks noGrp="1"/>
          </p:cNvSpPr>
          <p:nvPr>
            <p:ph sz="half" idx="2"/>
          </p:nvPr>
        </p:nvSpPr>
        <p:spPr/>
        <p:txBody>
          <a:bodyPr/>
          <a:lstStyle/>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Es necesario recalcular la IP y el </a:t>
            </a:r>
            <a:r>
              <a:rPr lang="es-ES" sz="1800" dirty="0" err="1">
                <a:effectLst/>
                <a:latin typeface="Calibri" panose="020F0502020204030204" pitchFamily="34" charset="0"/>
                <a:ea typeface="Calibri" panose="020F0502020204030204" pitchFamily="34" charset="0"/>
                <a:cs typeface="Times New Roman" panose="02020603050405020304" pitchFamily="18" charset="0"/>
              </a:rPr>
              <a:t>checksum</a:t>
            </a:r>
            <a:r>
              <a:rPr lang="es-ES" sz="1800" dirty="0">
                <a:effectLst/>
                <a:latin typeface="Calibri" panose="020F0502020204030204" pitchFamily="34" charset="0"/>
                <a:ea typeface="Calibri" panose="020F0502020204030204" pitchFamily="34" charset="0"/>
                <a:cs typeface="Times New Roman" panose="02020603050405020304" pitchFamily="18" charset="0"/>
              </a:rPr>
              <a:t> de los paquetes entrantes y salientes de la red por lo que </a:t>
            </a:r>
            <a:r>
              <a:rPr lang="es-ES" sz="1800" dirty="0" err="1">
                <a:effectLst/>
                <a:latin typeface="Calibri" panose="020F0502020204030204" pitchFamily="34" charset="0"/>
                <a:ea typeface="Calibri" panose="020F0502020204030204" pitchFamily="34" charset="0"/>
                <a:cs typeface="Times New Roman" panose="02020603050405020304" pitchFamily="18" charset="0"/>
              </a:rPr>
              <a:t>realentiza</a:t>
            </a:r>
            <a:r>
              <a:rPr lang="es-ES" sz="1800" dirty="0">
                <a:effectLst/>
                <a:latin typeface="Calibri" panose="020F0502020204030204" pitchFamily="34" charset="0"/>
                <a:ea typeface="Calibri" panose="020F0502020204030204" pitchFamily="34" charset="0"/>
                <a:cs typeface="Times New Roman" panose="02020603050405020304" pitchFamily="18" charset="0"/>
              </a:rPr>
              <a:t> la conexión (genera </a:t>
            </a:r>
            <a:r>
              <a:rPr lang="es-ES" sz="1800" dirty="0" err="1">
                <a:effectLst/>
                <a:latin typeface="Calibri" panose="020F0502020204030204" pitchFamily="34" charset="0"/>
                <a:ea typeface="Calibri" panose="020F0502020204030204" pitchFamily="34" charset="0"/>
                <a:cs typeface="Times New Roman" panose="02020603050405020304" pitchFamily="18" charset="0"/>
              </a:rPr>
              <a:t>lag</a:t>
            </a:r>
            <a:r>
              <a:rPr lang="es-ES" sz="180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Existen protocolos que aun no son compatibles por ejemplo ICM</a:t>
            </a:r>
          </a:p>
          <a:p>
            <a:endParaRPr lang="es-ES" dirty="0"/>
          </a:p>
        </p:txBody>
      </p:sp>
    </p:spTree>
    <p:extLst>
      <p:ext uri="{BB962C8B-B14F-4D97-AF65-F5344CB8AC3E}">
        <p14:creationId xmlns:p14="http://schemas.microsoft.com/office/powerpoint/2010/main" val="160313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3953DA-C63C-48FF-8AA1-D78E155C9721}"/>
              </a:ext>
            </a:extLst>
          </p:cNvPr>
          <p:cNvSpPr>
            <a:spLocks noGrp="1"/>
          </p:cNvSpPr>
          <p:nvPr>
            <p:ph type="title"/>
          </p:nvPr>
        </p:nvSpPr>
        <p:spPr/>
        <p:txBody>
          <a:bodyPr/>
          <a:lstStyle/>
          <a:p>
            <a:r>
              <a:rPr lang="es-ES" dirty="0"/>
              <a:t>VPN</a:t>
            </a:r>
          </a:p>
        </p:txBody>
      </p:sp>
      <p:sp>
        <p:nvSpPr>
          <p:cNvPr id="3" name="Marcador de contenido 2">
            <a:extLst>
              <a:ext uri="{FF2B5EF4-FFF2-40B4-BE49-F238E27FC236}">
                <a16:creationId xmlns:a16="http://schemas.microsoft.com/office/drawing/2014/main" id="{EE6AF78E-53DB-4FAB-B43B-CF4701BCA78F}"/>
              </a:ext>
            </a:extLst>
          </p:cNvPr>
          <p:cNvSpPr>
            <a:spLocks noGrp="1"/>
          </p:cNvSpPr>
          <p:nvPr>
            <p:ph idx="1"/>
          </p:nvPr>
        </p:nvSpPr>
        <p:spPr/>
        <p:txBody>
          <a:bodyPr/>
          <a:lstStyle/>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VPN es una extensión segura de una red de área local la LAN con ella es posible la unión mediante WAN de dos puntos geográficamente separados, nos permite navegar de forma privada y conectarnos sin estar vinculados físicamente a </a:t>
            </a:r>
            <a:r>
              <a:rPr lang="es-ES" sz="1800">
                <a:effectLst/>
                <a:latin typeface="Calibri" panose="020F0502020204030204" pitchFamily="34" charset="0"/>
                <a:ea typeface="Calibri" panose="020F0502020204030204" pitchFamily="34" charset="0"/>
                <a:cs typeface="Times New Roman" panose="02020603050405020304" pitchFamily="18" charset="0"/>
              </a:rPr>
              <a:t>la red.</a:t>
            </a:r>
            <a:endParaRPr lang="es-ES"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Es posible montar tu propia VPN, las grandes empresas las usan para proteger sus datos. De esta forma viajaran cifrados y nadie </a:t>
            </a:r>
            <a:r>
              <a:rPr lang="es-ES" sz="1800" dirty="0" err="1">
                <a:effectLst/>
                <a:latin typeface="Calibri" panose="020F0502020204030204" pitchFamily="34" charset="0"/>
                <a:ea typeface="Calibri" panose="020F0502020204030204" pitchFamily="34" charset="0"/>
                <a:cs typeface="Times New Roman" panose="02020603050405020304" pitchFamily="18" charset="0"/>
              </a:rPr>
              <a:t>sabra</a:t>
            </a:r>
            <a:r>
              <a:rPr lang="es-ES" sz="1800" dirty="0">
                <a:effectLst/>
                <a:latin typeface="Calibri" panose="020F0502020204030204" pitchFamily="34" charset="0"/>
                <a:ea typeface="Calibri" panose="020F0502020204030204" pitchFamily="34" charset="0"/>
                <a:cs typeface="Times New Roman" panose="02020603050405020304" pitchFamily="18" charset="0"/>
              </a:rPr>
              <a:t> que está sucediendo ni el proveedor, ni algún hacker que quisiera interceptarlo (en principio).  A esto se le denomina túnel de datos, de esta forma pueden trabajar sin estar físicamente en la empresa.</a:t>
            </a:r>
          </a:p>
          <a:p>
            <a:pPr>
              <a:lnSpc>
                <a:spcPct val="107000"/>
              </a:lnSpc>
              <a:spcAft>
                <a:spcPts val="800"/>
              </a:spcAft>
            </a:pPr>
            <a:r>
              <a:rPr lang="es-ES" sz="1800" dirty="0">
                <a:effectLst/>
                <a:latin typeface="Calibri" panose="020F0502020204030204" pitchFamily="34" charset="0"/>
                <a:ea typeface="Calibri" panose="020F0502020204030204" pitchFamily="34" charset="0"/>
                <a:cs typeface="Times New Roman" panose="02020603050405020304" pitchFamily="18" charset="0"/>
              </a:rPr>
              <a:t>Nuestra IP pública es suministrada por el servidor VPN, por lo que será distinta de la que teníamos al principio, según a que servidor nos conectemos a ojos de Internet es como si estuviéramos físicamente en ese lugar y podremos consumir contenido propio de ese país.</a:t>
            </a:r>
          </a:p>
          <a:p>
            <a:endParaRPr lang="es-ES" dirty="0"/>
          </a:p>
        </p:txBody>
      </p:sp>
    </p:spTree>
    <p:extLst>
      <p:ext uri="{BB962C8B-B14F-4D97-AF65-F5344CB8AC3E}">
        <p14:creationId xmlns:p14="http://schemas.microsoft.com/office/powerpoint/2010/main" val="334153159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izarra">
  <a:themeElements>
    <a:clrScheme name="Pizarra">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Pizarra">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izarra">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Pizarra</Template>
  <TotalTime>16</TotalTime>
  <Words>464</Words>
  <Application>Microsoft Office PowerPoint</Application>
  <PresentationFormat>Panorámica</PresentationFormat>
  <Paragraphs>30</Paragraphs>
  <Slides>5</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5</vt:i4>
      </vt:variant>
    </vt:vector>
  </HeadingPairs>
  <TitlesOfParts>
    <vt:vector size="10" baseType="lpstr">
      <vt:lpstr>Arial</vt:lpstr>
      <vt:lpstr>Calibri</vt:lpstr>
      <vt:lpstr>Calisto MT</vt:lpstr>
      <vt:lpstr>Wingdings 2</vt:lpstr>
      <vt:lpstr>Pizarra</vt:lpstr>
      <vt:lpstr>NAT y VPN</vt:lpstr>
      <vt:lpstr>NAT</vt:lpstr>
      <vt:lpstr>Tipos de NAT</vt:lpstr>
      <vt:lpstr>Ventajas y desventajas </vt:lpstr>
      <vt:lpstr>VPN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 y VPN</dc:title>
  <dc:creator>Daniel Sánchez Sánchez</dc:creator>
  <cp:lastModifiedBy>Daniel Sánchez Sánchez</cp:lastModifiedBy>
  <cp:revision>2</cp:revision>
  <dcterms:created xsi:type="dcterms:W3CDTF">2021-05-05T21:06:05Z</dcterms:created>
  <dcterms:modified xsi:type="dcterms:W3CDTF">2021-05-05T21:22:54Z</dcterms:modified>
</cp:coreProperties>
</file>